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99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森脇 清華" userId="41e3ed17-33e3-49da-bfbd-6408b17084b7" providerId="ADAL" clId="{C7AE16F8-18F9-4E12-9F03-5DC7509A375C}"/>
    <pc:docChg chg="modSld">
      <pc:chgData name="森脇 清華" userId="41e3ed17-33e3-49da-bfbd-6408b17084b7" providerId="ADAL" clId="{C7AE16F8-18F9-4E12-9F03-5DC7509A375C}" dt="2025-12-08T03:26:33.805" v="1" actId="20577"/>
      <pc:docMkLst>
        <pc:docMk/>
      </pc:docMkLst>
      <pc:sldChg chg="modSp mod">
        <pc:chgData name="森脇 清華" userId="41e3ed17-33e3-49da-bfbd-6408b17084b7" providerId="ADAL" clId="{C7AE16F8-18F9-4E12-9F03-5DC7509A375C}" dt="2025-12-08T03:26:33.805" v="1" actId="20577"/>
        <pc:sldMkLst>
          <pc:docMk/>
          <pc:sldMk cId="550185820" sldId="256"/>
        </pc:sldMkLst>
        <pc:spChg chg="mod">
          <ac:chgData name="森脇 清華" userId="41e3ed17-33e3-49da-bfbd-6408b17084b7" providerId="ADAL" clId="{C7AE16F8-18F9-4E12-9F03-5DC7509A375C}" dt="2025-12-08T03:26:33.805" v="1" actId="20577"/>
          <ac:spMkLst>
            <pc:docMk/>
            <pc:sldMk cId="550185820" sldId="256"/>
            <ac:spMk id="10" creationId="{4F140058-A0F6-4CCE-9B1C-238F069D343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69B4-EC67-4CEC-9656-D1561EEB9558}" type="datetimeFigureOut">
              <a:rPr kumimoji="1" lang="ja-JP" altLang="en-US" smtClean="0"/>
              <a:t>2026/5/12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1648E-2C0E-426A-B66F-97F070C997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2227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69B4-EC67-4CEC-9656-D1561EEB9558}" type="datetimeFigureOut">
              <a:rPr kumimoji="1" lang="ja-JP" altLang="en-US" smtClean="0"/>
              <a:t>2026/5/12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1648E-2C0E-426A-B66F-97F070C997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338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69B4-EC67-4CEC-9656-D1561EEB9558}" type="datetimeFigureOut">
              <a:rPr kumimoji="1" lang="ja-JP" altLang="en-US" smtClean="0"/>
              <a:t>2026/5/12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1648E-2C0E-426A-B66F-97F070C997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7200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69B4-EC67-4CEC-9656-D1561EEB9558}" type="datetimeFigureOut">
              <a:rPr kumimoji="1" lang="ja-JP" altLang="en-US" smtClean="0"/>
              <a:t>2026/5/12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1648E-2C0E-426A-B66F-97F070C997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2421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69B4-EC67-4CEC-9656-D1561EEB9558}" type="datetimeFigureOut">
              <a:rPr kumimoji="1" lang="ja-JP" altLang="en-US" smtClean="0"/>
              <a:t>2026/5/12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1648E-2C0E-426A-B66F-97F070C997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1401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69B4-EC67-4CEC-9656-D1561EEB9558}" type="datetimeFigureOut">
              <a:rPr kumimoji="1" lang="ja-JP" altLang="en-US" smtClean="0"/>
              <a:t>2026/5/12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1648E-2C0E-426A-B66F-97F070C997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1203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69B4-EC67-4CEC-9656-D1561EEB9558}" type="datetimeFigureOut">
              <a:rPr kumimoji="1" lang="ja-JP" altLang="en-US" smtClean="0"/>
              <a:t>2026/5/12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1648E-2C0E-426A-B66F-97F070C997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7478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69B4-EC67-4CEC-9656-D1561EEB9558}" type="datetimeFigureOut">
              <a:rPr kumimoji="1" lang="ja-JP" altLang="en-US" smtClean="0"/>
              <a:t>2026/5/12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1648E-2C0E-426A-B66F-97F070C997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2202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69B4-EC67-4CEC-9656-D1561EEB9558}" type="datetimeFigureOut">
              <a:rPr kumimoji="1" lang="ja-JP" altLang="en-US" smtClean="0"/>
              <a:t>2026/5/12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1648E-2C0E-426A-B66F-97F070C997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7363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69B4-EC67-4CEC-9656-D1561EEB9558}" type="datetimeFigureOut">
              <a:rPr kumimoji="1" lang="ja-JP" altLang="en-US" smtClean="0"/>
              <a:t>2026/5/12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1648E-2C0E-426A-B66F-97F070C997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58657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69B4-EC67-4CEC-9656-D1561EEB9558}" type="datetimeFigureOut">
              <a:rPr kumimoji="1" lang="ja-JP" altLang="en-US" smtClean="0"/>
              <a:t>2026/5/12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1648E-2C0E-426A-B66F-97F070C997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6732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1269B4-EC67-4CEC-9656-D1561EEB9558}" type="datetimeFigureOut">
              <a:rPr kumimoji="1" lang="ja-JP" altLang="en-US" smtClean="0"/>
              <a:t>2026/5/12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61648E-2C0E-426A-B66F-97F070C997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5069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4F140058-A0F6-4CCE-9B1C-238F069D343E}"/>
              </a:ext>
            </a:extLst>
          </p:cNvPr>
          <p:cNvSpPr/>
          <p:nvPr/>
        </p:nvSpPr>
        <p:spPr>
          <a:xfrm>
            <a:off x="1815491" y="344805"/>
            <a:ext cx="8561018" cy="210601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ja-JP" altLang="en-US" sz="3200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第</a:t>
            </a:r>
            <a:r>
              <a:rPr lang="en-US" altLang="ja-JP" sz="320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35</a:t>
            </a:r>
            <a:r>
              <a:rPr lang="ja-JP" altLang="en-US" sz="320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回</a:t>
            </a:r>
            <a:r>
              <a:rPr lang="ja-JP" altLang="en-US" sz="3200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日本肝がん分子標的治療研究会</a:t>
            </a:r>
            <a:endParaRPr lang="en-US" altLang="ja-JP" sz="3200" dirty="0">
              <a:solidFill>
                <a:schemeClr val="bg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  <a:p>
            <a:pPr algn="ctr"/>
            <a:r>
              <a:rPr lang="en-US" altLang="ja-JP" sz="3200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COI</a:t>
            </a:r>
            <a:r>
              <a:rPr lang="ja-JP" altLang="en-US" sz="3200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開示</a:t>
            </a: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9C68BDF3-7E2A-4454-B392-8FB8CE7EE317}"/>
              </a:ext>
            </a:extLst>
          </p:cNvPr>
          <p:cNvGrpSpPr/>
          <p:nvPr/>
        </p:nvGrpSpPr>
        <p:grpSpPr>
          <a:xfrm>
            <a:off x="1815494" y="1527112"/>
            <a:ext cx="9099887" cy="4573311"/>
            <a:chOff x="361826" y="1408832"/>
            <a:chExt cx="9099887" cy="4573311"/>
          </a:xfrm>
        </p:grpSpPr>
        <p:sp>
          <p:nvSpPr>
            <p:cNvPr id="5" name="Rectangle 2">
              <a:extLst>
                <a:ext uri="{FF2B5EF4-FFF2-40B4-BE49-F238E27FC236}">
                  <a16:creationId xmlns:a16="http://schemas.microsoft.com/office/drawing/2014/main" id="{1382CAD0-C602-4BE1-8002-C82186B634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1826" y="1408832"/>
              <a:ext cx="8237538" cy="7540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defRPr/>
              </a:pPr>
              <a:r>
                <a:rPr lang="ja-JP" altLang="en-US" sz="2000" dirty="0">
                  <a:solidFill>
                    <a:srgbClr val="FFFF00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発表者名（全員）：　○○ ○○、 ○○ ○○、 ○○ ○○、</a:t>
              </a:r>
              <a:endParaRPr lang="en-US" altLang="ja-JP" sz="2000" dirty="0">
                <a:solidFill>
                  <a:srgbClr val="FFFF00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algn="ctr">
                <a:defRPr/>
              </a:pPr>
              <a:r>
                <a:rPr lang="ja-JP" altLang="en-US" sz="2000" dirty="0">
                  <a:solidFill>
                    <a:srgbClr val="FFFF00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　　　　　　　　　　　 ○○ ○○、 ○○ ○○、 ○○ ○○</a:t>
              </a:r>
              <a:endParaRPr lang="en-US" altLang="ja-JP" sz="2000" dirty="0">
                <a:solidFill>
                  <a:srgbClr val="FFFF00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  <p:sp>
          <p:nvSpPr>
            <p:cNvPr id="6" name="Text Box 5">
              <a:extLst>
                <a:ext uri="{FF2B5EF4-FFF2-40B4-BE49-F238E27FC236}">
                  <a16:creationId xmlns:a16="http://schemas.microsoft.com/office/drawing/2014/main" id="{A78D4D2A-40AC-44FF-A95E-AED7C13E50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2775" y="2681822"/>
              <a:ext cx="8698938" cy="4013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CC99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FF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>
              <a:lvl1pPr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1pPr>
              <a:lvl2pPr marL="742950" indent="-285750"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2pPr>
              <a:lvl3pPr marL="1143000" indent="-228600"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3pPr>
              <a:lvl4pPr marL="1600200" indent="-228600"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4pPr>
              <a:lvl5pPr marL="2057400" indent="-228600"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9pPr>
            </a:lstStyle>
            <a:p>
              <a:pPr eaLnBrk="1" hangingPunct="1">
                <a:lnSpc>
                  <a:spcPct val="130000"/>
                </a:lnSpc>
              </a:pPr>
              <a:r>
                <a:rPr lang="ja-JP" altLang="en-US" sz="1800" b="0" dirty="0">
                  <a:solidFill>
                    <a:schemeClr val="tx1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演題発表に関連し、開示すべき</a:t>
              </a:r>
              <a:r>
                <a:rPr lang="en-US" altLang="ja-JP" sz="1800" b="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COI </a:t>
              </a:r>
              <a:r>
                <a:rPr lang="ja-JP" altLang="en-US" sz="1800" b="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関係にある企業などは下記のとおりです。</a:t>
              </a:r>
            </a:p>
          </p:txBody>
        </p:sp>
        <p:sp>
          <p:nvSpPr>
            <p:cNvPr id="7" name="Text Box 6">
              <a:extLst>
                <a:ext uri="{FF2B5EF4-FFF2-40B4-BE49-F238E27FC236}">
                  <a16:creationId xmlns:a16="http://schemas.microsoft.com/office/drawing/2014/main" id="{0C3F653D-41D6-4F5A-B87B-D19252C0D0C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68553" y="3287206"/>
              <a:ext cx="3059112" cy="26761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CC99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FF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1pPr>
              <a:lvl2pPr marL="742950" indent="-285750"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2pPr>
              <a:lvl3pPr marL="1143000" indent="-228600"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3pPr>
              <a:lvl4pPr marL="1600200" indent="-228600"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4pPr>
              <a:lvl5pPr marL="2057400" indent="-228600"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9pPr>
            </a:lstStyle>
            <a:p>
              <a:pPr>
                <a:lnSpc>
                  <a:spcPct val="105000"/>
                </a:lnSpc>
              </a:pPr>
              <a:r>
                <a:rPr lang="en-US" altLang="ja-JP" sz="1800" b="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①</a:t>
              </a:r>
              <a:r>
                <a:rPr lang="ja-JP" altLang="en-US" sz="1800" b="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顧問：</a:t>
              </a:r>
            </a:p>
            <a:p>
              <a:pPr>
                <a:lnSpc>
                  <a:spcPct val="105000"/>
                </a:lnSpc>
              </a:pPr>
              <a:r>
                <a:rPr lang="ja-JP" altLang="en-US" sz="1800" b="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②株保有・利益：</a:t>
              </a:r>
            </a:p>
            <a:p>
              <a:pPr eaLnBrk="1" hangingPunct="1">
                <a:lnSpc>
                  <a:spcPct val="105000"/>
                </a:lnSpc>
              </a:pPr>
              <a:r>
                <a:rPr lang="ja-JP" altLang="en-US" sz="1800" b="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③特許使用料：</a:t>
              </a:r>
            </a:p>
            <a:p>
              <a:pPr eaLnBrk="1" hangingPunct="1">
                <a:lnSpc>
                  <a:spcPct val="105000"/>
                </a:lnSpc>
              </a:pPr>
              <a:r>
                <a:rPr lang="ja-JP" altLang="en-US" sz="1800" b="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④講演料：</a:t>
              </a:r>
            </a:p>
            <a:p>
              <a:pPr eaLnBrk="1" hangingPunct="1">
                <a:lnSpc>
                  <a:spcPct val="105000"/>
                </a:lnSpc>
              </a:pPr>
              <a:r>
                <a:rPr lang="ja-JP" altLang="en-US" sz="1800" b="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⑤原稿料：</a:t>
              </a:r>
            </a:p>
            <a:p>
              <a:pPr eaLnBrk="1" hangingPunct="1">
                <a:lnSpc>
                  <a:spcPct val="105000"/>
                </a:lnSpc>
              </a:pPr>
              <a:r>
                <a:rPr lang="ja-JP" altLang="en-US" sz="1800" b="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⑥受託研究・共同研究費：</a:t>
              </a:r>
            </a:p>
            <a:p>
              <a:pPr eaLnBrk="1" hangingPunct="1">
                <a:lnSpc>
                  <a:spcPct val="105000"/>
                </a:lnSpc>
              </a:pPr>
              <a:r>
                <a:rPr lang="ja-JP" altLang="en-US" sz="1800" b="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⑦奨学寄付金：</a:t>
              </a:r>
            </a:p>
            <a:p>
              <a:pPr eaLnBrk="1" hangingPunct="1">
                <a:lnSpc>
                  <a:spcPct val="105000"/>
                </a:lnSpc>
              </a:pPr>
              <a:r>
                <a:rPr lang="ja-JP" altLang="en-US" sz="1800" b="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⑧寄付講座所属：</a:t>
              </a:r>
            </a:p>
            <a:p>
              <a:pPr eaLnBrk="1" hangingPunct="1">
                <a:lnSpc>
                  <a:spcPct val="105000"/>
                </a:lnSpc>
              </a:pPr>
              <a:r>
                <a:rPr lang="ja-JP" altLang="en-US" sz="1800" b="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⑨贈答品などの報酬：</a:t>
              </a:r>
            </a:p>
          </p:txBody>
        </p:sp>
        <p:sp>
          <p:nvSpPr>
            <p:cNvPr id="8" name="Text Box 10">
              <a:extLst>
                <a:ext uri="{FF2B5EF4-FFF2-40B4-BE49-F238E27FC236}">
                  <a16:creationId xmlns:a16="http://schemas.microsoft.com/office/drawing/2014/main" id="{37AA1E80-E66F-4711-A133-D32E7403852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34549" y="3305961"/>
              <a:ext cx="2266950" cy="26761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CC99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FF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1pPr>
              <a:lvl2pPr marL="742950" indent="-285750"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2pPr>
              <a:lvl3pPr marL="1143000" indent="-228600"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3pPr>
              <a:lvl4pPr marL="1600200" indent="-228600"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4pPr>
              <a:lvl5pPr marL="2057400" indent="-228600"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9pPr>
            </a:lstStyle>
            <a:p>
              <a:pPr eaLnBrk="1" hangingPunct="1">
                <a:lnSpc>
                  <a:spcPct val="105000"/>
                </a:lnSpc>
              </a:pPr>
              <a:r>
                <a:rPr lang="ja-JP" altLang="en-US" sz="1800" b="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なし</a:t>
              </a:r>
            </a:p>
            <a:p>
              <a:pPr eaLnBrk="1" hangingPunct="1">
                <a:lnSpc>
                  <a:spcPct val="105000"/>
                </a:lnSpc>
              </a:pPr>
              <a:r>
                <a:rPr lang="ja-JP" altLang="en-US" sz="1800" b="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なし</a:t>
              </a:r>
            </a:p>
            <a:p>
              <a:pPr eaLnBrk="1" hangingPunct="1">
                <a:lnSpc>
                  <a:spcPct val="105000"/>
                </a:lnSpc>
              </a:pPr>
              <a:r>
                <a:rPr lang="ja-JP" altLang="en-US" sz="1800" b="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なし</a:t>
              </a:r>
            </a:p>
            <a:p>
              <a:pPr eaLnBrk="1" hangingPunct="1">
                <a:lnSpc>
                  <a:spcPct val="105000"/>
                </a:lnSpc>
              </a:pPr>
              <a:r>
                <a:rPr lang="ja-JP" altLang="en-US" sz="1800" b="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なし</a:t>
              </a:r>
            </a:p>
            <a:p>
              <a:pPr eaLnBrk="1" hangingPunct="1">
                <a:lnSpc>
                  <a:spcPct val="105000"/>
                </a:lnSpc>
              </a:pPr>
              <a:r>
                <a:rPr lang="ja-JP" altLang="en-US" sz="1800" b="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なし</a:t>
              </a:r>
            </a:p>
            <a:p>
              <a:pPr eaLnBrk="1" hangingPunct="1">
                <a:lnSpc>
                  <a:spcPct val="105000"/>
                </a:lnSpc>
              </a:pPr>
              <a:r>
                <a:rPr lang="ja-JP" altLang="en-US" sz="1800" b="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○○製薬</a:t>
              </a:r>
            </a:p>
            <a:p>
              <a:pPr eaLnBrk="1" hangingPunct="1">
                <a:lnSpc>
                  <a:spcPct val="105000"/>
                </a:lnSpc>
              </a:pPr>
              <a:r>
                <a:rPr lang="ja-JP" altLang="en-US" sz="1800" b="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○○製薬</a:t>
              </a:r>
            </a:p>
            <a:p>
              <a:pPr eaLnBrk="1" hangingPunct="1">
                <a:lnSpc>
                  <a:spcPct val="105000"/>
                </a:lnSpc>
              </a:pPr>
              <a:r>
                <a:rPr lang="ja-JP" altLang="en-US" sz="1800" b="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あり（○○製薬）</a:t>
              </a:r>
            </a:p>
            <a:p>
              <a:pPr eaLnBrk="1" hangingPunct="1">
                <a:lnSpc>
                  <a:spcPct val="105000"/>
                </a:lnSpc>
              </a:pPr>
              <a:r>
                <a:rPr lang="ja-JP" altLang="en-US" sz="1800" b="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なし</a:t>
              </a:r>
            </a:p>
          </p:txBody>
        </p:sp>
        <p:sp>
          <p:nvSpPr>
            <p:cNvPr id="9" name="Rectangle 11">
              <a:extLst>
                <a:ext uri="{FF2B5EF4-FFF2-40B4-BE49-F238E27FC236}">
                  <a16:creationId xmlns:a16="http://schemas.microsoft.com/office/drawing/2014/main" id="{9910D054-D5AF-4578-B60F-6F2D56BDD0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81734" y="3878127"/>
              <a:ext cx="3957485" cy="566737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E0020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r>
                <a:rPr lang="ja-JP" altLang="en-US" dirty="0">
                  <a:solidFill>
                    <a:srgbClr val="FF0000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←開示すべき内容がある項目のみ記載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50185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</TotalTime>
  <Words>137</Words>
  <Application>Microsoft Office PowerPoint</Application>
  <PresentationFormat>ワイド画面</PresentationFormat>
  <Paragraphs>24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HGP創英角ｺﾞｼｯｸUB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山中 嶺</dc:creator>
  <cp:lastModifiedBy>和香菜 嘉手苅</cp:lastModifiedBy>
  <cp:revision>14</cp:revision>
  <dcterms:created xsi:type="dcterms:W3CDTF">2020-07-30T03:29:09Z</dcterms:created>
  <dcterms:modified xsi:type="dcterms:W3CDTF">2026-05-12T05:11:40Z</dcterms:modified>
</cp:coreProperties>
</file>